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6"/>
  </p:notesMasterIdLst>
  <p:sldIdLst>
    <p:sldId id="256" r:id="rId2"/>
    <p:sldId id="285" r:id="rId3"/>
    <p:sldId id="286" r:id="rId4"/>
    <p:sldId id="262" r:id="rId5"/>
    <p:sldId id="263" r:id="rId6"/>
    <p:sldId id="287" r:id="rId7"/>
    <p:sldId id="288" r:id="rId8"/>
    <p:sldId id="259" r:id="rId9"/>
    <p:sldId id="260" r:id="rId10"/>
    <p:sldId id="261" r:id="rId11"/>
    <p:sldId id="264" r:id="rId12"/>
    <p:sldId id="265" r:id="rId13"/>
    <p:sldId id="266" r:id="rId14"/>
    <p:sldId id="267" r:id="rId15"/>
    <p:sldId id="268" r:id="rId16"/>
    <p:sldId id="284" r:id="rId17"/>
    <p:sldId id="282" r:id="rId18"/>
    <p:sldId id="283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89" r:id="rId27"/>
    <p:sldId id="277" r:id="rId28"/>
    <p:sldId id="278" r:id="rId29"/>
    <p:sldId id="279" r:id="rId30"/>
    <p:sldId id="280" r:id="rId31"/>
    <p:sldId id="281" r:id="rId32"/>
    <p:sldId id="290" r:id="rId33"/>
    <p:sldId id="291" r:id="rId34"/>
    <p:sldId id="292" r:id="rId3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-52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9D662-910F-4FCB-926C-67DC9A9471E2}" type="datetimeFigureOut">
              <a:rPr lang="hu-HU" smtClean="0"/>
              <a:pPr/>
              <a:t>2017. 03. 26.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5A4B6-E0D5-4C46-B8FF-CED9AA384DD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35967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8CF42E1B-0A8E-4EC9-8FCA-76DB3FD26D46}" type="datetime1">
              <a:rPr lang="hu-HU" smtClean="0"/>
              <a:pPr/>
              <a:t>2017. 03. 26.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r>
              <a:rPr lang="hu-HU" smtClean="0"/>
              <a:t>Szabó László Attila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2DC89E2-8B94-4F97-A2FE-B42A88C3CC8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361655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1FB7F-8324-478E-A5C0-BE3AAA8303B7}" type="datetime1">
              <a:rPr lang="hu-HU" smtClean="0"/>
              <a:pPr/>
              <a:t>2017. 03. 26.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Szabó László Attila</a:t>
            </a: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89E2-8B94-4F97-A2FE-B42A88C3CC8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709136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7DBEAF8-930E-4134-8278-70F9217DD356}" type="datetime1">
              <a:rPr lang="hu-HU" smtClean="0"/>
              <a:pPr/>
              <a:t>2017. 03. 26.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r>
              <a:rPr lang="hu-HU" smtClean="0"/>
              <a:t>Szabó László Attila</a:t>
            </a: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2DC89E2-8B94-4F97-A2FE-B42A88C3CC8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885501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B9CA1AA-98D5-4D91-B790-F8D8B4EAB8D4}" type="datetime1">
              <a:rPr lang="hu-HU" smtClean="0"/>
              <a:pPr/>
              <a:t>2017. 03. 26.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r>
              <a:rPr lang="hu-HU" smtClean="0"/>
              <a:t>Szabó László Attila</a:t>
            </a: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2DC89E2-8B94-4F97-A2FE-B42A88C3CC8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307607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A640769-5226-4735-B94B-01D950B81E74}" type="datetime1">
              <a:rPr lang="hu-HU" smtClean="0"/>
              <a:pPr/>
              <a:t>2017. 03. 26.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r>
              <a:rPr lang="hu-HU" smtClean="0"/>
              <a:t>Szabó László Attila</a:t>
            </a: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2DC89E2-8B94-4F97-A2FE-B42A88C3CC8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065993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B4FA1-6B6D-47C7-9DC6-03C1B5B87F05}" type="datetime1">
              <a:rPr lang="hu-HU" smtClean="0"/>
              <a:pPr/>
              <a:t>2017. 03. 26.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Szabó László Attila</a:t>
            </a: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89E2-8B94-4F97-A2FE-B42A88C3CC8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558625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BFD5-D3AB-4A7B-A6E6-2187A9D073D5}" type="datetime1">
              <a:rPr lang="hu-HU" smtClean="0"/>
              <a:pPr/>
              <a:t>2017. 03. 26.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Szabó László Attila</a:t>
            </a: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89E2-8B94-4F97-A2FE-B42A88C3CC8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39054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5FEB5-41B8-49CA-8803-A6D711AABD94}" type="datetime1">
              <a:rPr lang="hu-HU" smtClean="0"/>
              <a:pPr/>
              <a:t>2017. 03. 26.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Szabó László Attila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89E2-8B94-4F97-A2FE-B42A88C3CC8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8336635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D1F6DA0-21FC-486A-BDBF-F1EC0057D248}" type="datetime1">
              <a:rPr lang="hu-HU" smtClean="0"/>
              <a:pPr/>
              <a:t>2017. 03. 26.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r>
              <a:rPr lang="hu-HU" smtClean="0"/>
              <a:t>Szabó László Attila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2DC89E2-8B94-4F97-A2FE-B42A88C3CC8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092563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D882B-AE06-457B-BB4B-D802B4B1D93A}" type="datetime1">
              <a:rPr lang="hu-HU" smtClean="0"/>
              <a:pPr/>
              <a:t>2017. 03. 26.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Szabó László Attila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89E2-8B94-4F97-A2FE-B42A88C3CC8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735033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DFD0E88-6D64-4501-B857-7A2026E6A9EC}" type="datetime1">
              <a:rPr lang="hu-HU" smtClean="0"/>
              <a:pPr/>
              <a:t>2017. 03. 26.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r>
              <a:rPr lang="hu-HU" smtClean="0"/>
              <a:t>Szabó László Attila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2DC89E2-8B94-4F97-A2FE-B42A88C3CC8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112532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A2ACB-6720-43AB-8548-8B8600A2B030}" type="datetime1">
              <a:rPr lang="hu-HU" smtClean="0"/>
              <a:pPr/>
              <a:t>2017. 03. 26.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Szabó László Attila</a:t>
            </a: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89E2-8B94-4F97-A2FE-B42A88C3CC8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52828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63F88-C611-497D-98E4-2C2086C2C9DB}" type="datetime1">
              <a:rPr lang="hu-HU" smtClean="0"/>
              <a:pPr/>
              <a:t>2017. 03. 26.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Szabó László Attila</a:t>
            </a: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89E2-8B94-4F97-A2FE-B42A88C3CC8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506743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B7DB2-5C77-43A6-BC77-8FECDE5C4AC4}" type="datetime1">
              <a:rPr lang="hu-HU" smtClean="0"/>
              <a:pPr/>
              <a:t>2017. 03. 26.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Szabó László Attila</a:t>
            </a: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89E2-8B94-4F97-A2FE-B42A88C3CC8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722543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62F0C-2961-43CD-BD5B-7F2D756146B6}" type="datetime1">
              <a:rPr lang="hu-HU" smtClean="0"/>
              <a:pPr/>
              <a:t>2017. 03. 26.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Szabó László Attila</a:t>
            </a: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89E2-8B94-4F97-A2FE-B42A88C3CC8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11817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6DF90-5A9D-482B-870A-F9E0FFE9FBB8}" type="datetime1">
              <a:rPr lang="hu-HU" smtClean="0"/>
              <a:pPr/>
              <a:t>2017. 03. 26.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Szabó László Attila</a:t>
            </a: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89E2-8B94-4F97-A2FE-B42A88C3CC8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147389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CB3E8-05FF-4DB0-93C0-1DE9A4663036}" type="datetime1">
              <a:rPr lang="hu-HU" smtClean="0"/>
              <a:pPr/>
              <a:t>2017. 03. 26.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Szabó László Attila</a:t>
            </a: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89E2-8B94-4F97-A2FE-B42A88C3CC8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111614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178D2-3657-4B68-83A1-0BD2014C53B1}" type="datetime1">
              <a:rPr lang="hu-HU" smtClean="0"/>
              <a:pPr/>
              <a:t>2017. 03. 26.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smtClean="0"/>
              <a:t>Szabó László Attila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C89E2-8B94-4F97-A2FE-B42A88C3CC8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0164836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szappanhartya_3D.ggb" TargetMode="External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hyperlink" Target="mailto:szabol@bjg.hu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799285" y="724435"/>
            <a:ext cx="8001000" cy="2984680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Ne habozz! Kísérletezz!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sz="2700" dirty="0" smtClean="0"/>
              <a:t>Folyadékok felszíni tulajdonságainak vizsgálata kicsiknek és nagyoknak</a:t>
            </a:r>
            <a:endParaRPr lang="hu-HU" sz="27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075385" y="4495086"/>
            <a:ext cx="9448800" cy="6858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hu-HU" dirty="0" smtClean="0"/>
              <a:t>Országos Fizikatanári Ankét és Eszközbemutató</a:t>
            </a:r>
          </a:p>
          <a:p>
            <a:pPr algn="ctr"/>
            <a:r>
              <a:rPr lang="hu-HU" dirty="0" smtClean="0"/>
              <a:t>Gödöllő 2017.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62286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Szövegdoboz 1"/>
              <p:cNvSpPr txBox="1"/>
              <p:nvPr/>
            </p:nvSpPr>
            <p:spPr>
              <a:xfrm>
                <a:off x="5820071" y="1308543"/>
                <a:ext cx="6371929" cy="21687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hu-HU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4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hu-HU" sz="2400" i="1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hu-HU" sz="240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hu-HU" sz="2400" i="1">
                          <a:latin typeface="Cambria Math" panose="02040503050406030204" pitchFamily="18" charset="0"/>
                        </a:rPr>
                        <m:t>=0,2371 </m:t>
                      </m:r>
                      <m:r>
                        <a:rPr lang="hu-HU" sz="2400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hu-HU" sz="2400" dirty="0" smtClean="0"/>
              </a:p>
              <a:p>
                <a:endParaRPr lang="hu-HU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hu-HU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í</m:t>
                          </m:r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hu-HU" sz="2400" i="1">
                          <a:latin typeface="Cambria Math" panose="02040503050406030204" pitchFamily="18" charset="0"/>
                        </a:rPr>
                        <m:t>∙2</m:t>
                      </m:r>
                      <m:r>
                        <a:rPr lang="hu-HU" sz="24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hu-HU" sz="24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hu-HU" sz="2400" i="1">
                          <a:latin typeface="Cambria Math" panose="02040503050406030204" pitchFamily="18" charset="0"/>
                        </a:rPr>
                        <m:t>=0,072 </m:t>
                      </m:r>
                      <m:f>
                        <m:fPr>
                          <m:ctrlPr>
                            <a:rPr lang="hu-H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hu-HU" sz="2400" i="1">
                          <a:latin typeface="Cambria Math" panose="02040503050406030204" pitchFamily="18" charset="0"/>
                        </a:rPr>
                        <m:t>∙0,314 </m:t>
                      </m:r>
                      <m:r>
                        <a:rPr lang="hu-HU" sz="24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hu-HU" sz="2400" i="1">
                          <a:latin typeface="Cambria Math" panose="02040503050406030204" pitchFamily="18" charset="0"/>
                        </a:rPr>
                        <m:t>=0,0226 </m:t>
                      </m:r>
                      <m:r>
                        <a:rPr lang="hu-HU" sz="2400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hu-HU" sz="2400" dirty="0"/>
              </a:p>
              <a:p>
                <a:endParaRPr lang="hu-HU" dirty="0"/>
              </a:p>
            </p:txBody>
          </p:sp>
        </mc:Choice>
        <mc:Fallback>
          <p:sp>
            <p:nvSpPr>
              <p:cNvPr id="2" name="Szövegdoboz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071" y="1308543"/>
                <a:ext cx="6371929" cy="2168799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602" y="380511"/>
            <a:ext cx="5524500" cy="3429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Szövegdoboz 3"/>
              <p:cNvSpPr txBox="1"/>
              <p:nvPr/>
            </p:nvSpPr>
            <p:spPr>
              <a:xfrm>
                <a:off x="2480278" y="4141679"/>
                <a:ext cx="6679585" cy="27163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hu-HU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u-HU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𝑓𝑒𝑙</m:t>
                          </m:r>
                        </m:sub>
                      </m:sSub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hu-HU" sz="2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𝐻𝑎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≈</m:t>
                          </m:r>
                          <m:sSub>
                            <m:sSub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𝑎𝑘𝑘𝑜𝑟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𝑓𝑒𝑙</m:t>
                          </m:r>
                        </m:sub>
                      </m:sSub>
                      <m:r>
                        <a:rPr lang="hu-HU" sz="2400" i="1">
                          <a:latin typeface="Cambria Math" panose="02040503050406030204" pitchFamily="18" charset="0"/>
                        </a:rPr>
                        <m:t>=0,214</m:t>
                      </m:r>
                      <m:r>
                        <a:rPr lang="hu-HU" sz="2400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hu-HU" sz="2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𝑓𝑒𝑙</m:t>
                          </m:r>
                        </m:sub>
                      </m:sSub>
                      <m:r>
                        <a:rPr lang="hu-HU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400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hu-HU" sz="2400" i="1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hu-HU" sz="240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hu-HU" sz="2400" i="1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hu-HU" sz="2400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hu-HU" sz="2400" i="1"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hu-HU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24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hu-HU" sz="2400" i="1">
                          <a:latin typeface="Cambria Math" panose="02040503050406030204" pitchFamily="18" charset="0"/>
                        </a:rPr>
                        <m:t> →</m:t>
                      </m:r>
                      <m:r>
                        <a:rPr lang="hu-HU" sz="2400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hu-HU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𝑓𝑒𝑙</m:t>
                              </m:r>
                            </m:sub>
                          </m:sSub>
                        </m:num>
                        <m:den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hu-HU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hu-HU" sz="2400" i="1">
                          <a:latin typeface="Cambria Math" panose="02040503050406030204" pitchFamily="18" charset="0"/>
                        </a:rPr>
                        <m:t>=2,7 </m:t>
                      </m:r>
                      <m:r>
                        <a:rPr lang="hu-HU" sz="2400" i="1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hu-HU" sz="2400" dirty="0"/>
              </a:p>
              <a:p>
                <a:endParaRPr lang="hu-HU" dirty="0"/>
              </a:p>
            </p:txBody>
          </p:sp>
        </mc:Choice>
        <mc:Fallback>
          <p:sp>
            <p:nvSpPr>
              <p:cNvPr id="4" name="Szövegdoboz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0278" y="4141679"/>
                <a:ext cx="6679585" cy="2716321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49757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4463" y="2171927"/>
            <a:ext cx="4867275" cy="4124325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674463" y="1244954"/>
            <a:ext cx="8682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2. feladat: Számítsuk ki a középen található kis négyzet oldalhosszát?</a:t>
            </a:r>
            <a:endParaRPr lang="hu-HU" sz="20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Szövegdoboz 3"/>
              <p:cNvSpPr txBox="1"/>
              <p:nvPr/>
            </p:nvSpPr>
            <p:spPr>
              <a:xfrm>
                <a:off x="5761842" y="2360043"/>
                <a:ext cx="6430158" cy="1278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0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hu-HU" sz="2000" i="1">
                          <a:latin typeface="Cambria Math" panose="02040503050406030204" pitchFamily="18" charset="0"/>
                        </a:rPr>
                        <m:t>=4</m:t>
                      </m:r>
                      <m:d>
                        <m:dPr>
                          <m:ctrlPr>
                            <a:rPr lang="hu-H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hu-HU" sz="2000" i="1">
                          <a:latin typeface="Cambria Math" panose="02040503050406030204" pitchFamily="18" charset="0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hu-HU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hu-H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hu-HU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hu-H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hu-HU" sz="20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hu-HU" sz="20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hu-HU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hu-HU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hu-HU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hu-H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hu-HU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hu-H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hu-HU" sz="20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num>
                                    <m:den>
                                      <m:r>
                                        <a:rPr lang="hu-HU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hu-HU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hu-HU" sz="2000" i="1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hu-HU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hu-HU" sz="2000" i="1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hu-HU" sz="20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hu-HU" sz="2000" i="1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hu-H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hu-HU" sz="20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200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hu-HU" sz="2000" dirty="0"/>
              </a:p>
              <a:p>
                <a:endParaRPr lang="hu-HU" dirty="0"/>
              </a:p>
            </p:txBody>
          </p:sp>
        </mc:Choice>
        <mc:Fallback>
          <p:sp>
            <p:nvSpPr>
              <p:cNvPr id="4" name="Szövegdoboz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1842" y="2360043"/>
                <a:ext cx="6430158" cy="1278683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zövegdoboz 4"/>
          <p:cNvSpPr txBox="1"/>
          <p:nvPr/>
        </p:nvSpPr>
        <p:spPr>
          <a:xfrm>
            <a:off x="6053070" y="4353705"/>
            <a:ext cx="50032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Milyen x esetén lesz minimális a felület?</a:t>
            </a:r>
          </a:p>
        </p:txBody>
      </p:sp>
    </p:spTree>
    <p:extLst>
      <p:ext uri="{BB962C8B-B14F-4D97-AF65-F5344CB8AC3E}">
        <p14:creationId xmlns:p14="http://schemas.microsoft.com/office/powerpoint/2010/main" xmlns="" val="379917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3498" y="1326525"/>
            <a:ext cx="7701566" cy="5190185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073498" y="656822"/>
            <a:ext cx="4480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Legyen a kocka éle 10 cm hosszú! 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xmlns="" val="288178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5605" y="1135486"/>
            <a:ext cx="3588376" cy="4784501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02890" y="1493949"/>
            <a:ext cx="7423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Kísérleti ellenőrzés: A belső négyzet oldalhossza kb. 2,3 cm!</a:t>
            </a:r>
            <a:endParaRPr lang="hu-HU" sz="2000" dirty="0"/>
          </a:p>
        </p:txBody>
      </p:sp>
      <p:sp>
        <p:nvSpPr>
          <p:cNvPr id="5" name="Téglalap 4"/>
          <p:cNvSpPr/>
          <p:nvPr/>
        </p:nvSpPr>
        <p:spPr>
          <a:xfrm>
            <a:off x="1299346" y="2705497"/>
            <a:ext cx="52309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/>
              <a:t>Hol hibáztunk a számolásban</a:t>
            </a:r>
            <a:r>
              <a:rPr lang="hu-HU" sz="2400" dirty="0" smtClean="0"/>
              <a:t>???</a:t>
            </a:r>
            <a:endParaRPr lang="hu-HU" sz="2400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6871" y="3527737"/>
            <a:ext cx="2775867" cy="277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245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862885" y="1081825"/>
            <a:ext cx="105993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/>
              <a:t>Ha egy élben 3 hártya találkozik, akkor azok egymással 120 fokos szöget zárnak be</a:t>
            </a:r>
            <a:r>
              <a:rPr lang="hu-HU" sz="2000" dirty="0" smtClean="0"/>
              <a:t>,</a:t>
            </a:r>
          </a:p>
          <a:p>
            <a:r>
              <a:rPr lang="hu-HU" sz="2000" dirty="0" smtClean="0"/>
              <a:t>csak </a:t>
            </a:r>
            <a:r>
              <a:rPr lang="hu-HU" sz="2000" dirty="0"/>
              <a:t>ebben az esetben tarthat egyensúlyt három egyforma nagyságú erő (az erők </a:t>
            </a:r>
            <a:endParaRPr lang="hu-HU" sz="2000" dirty="0" smtClean="0"/>
          </a:p>
          <a:p>
            <a:r>
              <a:rPr lang="hu-HU" sz="2000" dirty="0" smtClean="0"/>
              <a:t>nagysága </a:t>
            </a:r>
            <a:r>
              <a:rPr lang="hu-HU" sz="2000" dirty="0"/>
              <a:t>nem függ a hártya alakjától és nagyságától sem.) 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1824" y="2550739"/>
            <a:ext cx="3777803" cy="3771244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5885644" y="3103808"/>
            <a:ext cx="52164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hlinkClick r:id="rId3" action="ppaction://hlinkfile"/>
              </a:rPr>
              <a:t>Térbeli szemléltetés: </a:t>
            </a:r>
            <a:r>
              <a:rPr lang="hu-HU" sz="2000" dirty="0" err="1" smtClean="0">
                <a:hlinkClick r:id="rId3" action="ppaction://hlinkfile"/>
              </a:rPr>
              <a:t>GeoGebra</a:t>
            </a:r>
            <a:r>
              <a:rPr lang="hu-HU" sz="2000" dirty="0" smtClean="0">
                <a:hlinkClick r:id="rId3" action="ppaction://hlinkfile"/>
              </a:rPr>
              <a:t> program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xmlns="" val="224086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39437" y="1840605"/>
            <a:ext cx="4138412" cy="4138412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4567" y="1751527"/>
            <a:ext cx="4227490" cy="422749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2150771" y="991673"/>
            <a:ext cx="819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Szívószál segítségével fújj egy buborékot, ami érintkezik a kis négyzettel!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61353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404575" y="515155"/>
            <a:ext cx="26052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dirty="0" smtClean="0"/>
              <a:t>Görbületi nyomás</a:t>
            </a:r>
            <a:endParaRPr lang="hu-HU" sz="2200" dirty="0"/>
          </a:p>
        </p:txBody>
      </p:sp>
      <p:pic>
        <p:nvPicPr>
          <p:cNvPr id="3" name="Kép 2" descr="http://titan.physx.u-szeged.hu/~julio/images/abra161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3944" y="2768959"/>
            <a:ext cx="3992964" cy="198334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églalap 3"/>
              <p:cNvSpPr/>
              <p:nvPr/>
            </p:nvSpPr>
            <p:spPr>
              <a:xfrm>
                <a:off x="5083311" y="4006074"/>
                <a:ext cx="4555350" cy="14924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hu-HU" sz="2000" dirty="0" smtClean="0"/>
                  <a:t>Görbületi nyomás: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hu-HU" sz="2000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hu-HU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hu-H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hu-HU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hu-HU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hu-HU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hu-H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hu-HU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hu-HU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hu-HU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hu-HU" sz="2000" dirty="0" smtClean="0">
                  <a:ea typeface="Cambria Math" panose="02040503050406030204" pitchFamily="18" charset="0"/>
                </a:endParaRPr>
              </a:p>
              <a:p>
                <a:r>
                  <a:rPr lang="hu-HU" sz="2000" dirty="0" smtClean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ö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𝑚𝑏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𝑒𝑠𝑒𝑡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é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hu-HU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𝑎𝑧𝑎𝑧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hu-HU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hu-HU" sz="2000" dirty="0"/>
              </a:p>
            </p:txBody>
          </p:sp>
        </mc:Choice>
        <mc:Fallback>
          <p:sp>
            <p:nvSpPr>
              <p:cNvPr id="4" name="Téglalap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3311" y="4006074"/>
                <a:ext cx="4555350" cy="1492460"/>
              </a:xfrm>
              <a:prstGeom prst="rect">
                <a:avLst/>
              </a:prstGeom>
              <a:blipFill>
                <a:blip r:embed="rId3" cstate="print"/>
                <a:stretch>
                  <a:fillRect l="-147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40365" y="2313885"/>
            <a:ext cx="2106936" cy="2587466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1004553" y="1368598"/>
            <a:ext cx="77332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3. feladat: A PET palack felső része segítségével fújj egy nagy</a:t>
            </a:r>
          </a:p>
          <a:p>
            <a:r>
              <a:rPr lang="hu-HU" sz="2000" dirty="0" smtClean="0"/>
              <a:t> buborékot! Mi történik ha abbahagyod a fújást?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xmlns="" val="195936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4698616" y="772733"/>
            <a:ext cx="1317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Katenoid</a:t>
            </a:r>
            <a:endParaRPr lang="hu-HU" sz="20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2434106" y="4545428"/>
            <a:ext cx="142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Láncgörbe</a:t>
            </a:r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93924" y="2602633"/>
            <a:ext cx="4114800" cy="356235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699" y="1532616"/>
            <a:ext cx="2588653" cy="148282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8760" y="1879279"/>
            <a:ext cx="3029755" cy="227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928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http://titan.physx.u-szeged.hu/~julio/images/abra161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5873" y="3734872"/>
            <a:ext cx="3271233" cy="1644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97383" y="942159"/>
            <a:ext cx="2314575" cy="16478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Szövegdoboz 4"/>
              <p:cNvSpPr txBox="1"/>
              <p:nvPr/>
            </p:nvSpPr>
            <p:spPr>
              <a:xfrm>
                <a:off x="1184856" y="4675031"/>
                <a:ext cx="4334713" cy="5819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000" dirty="0" smtClean="0"/>
                  <a:t>Görbületi nyomás: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hu-H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hu-HU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hu-HU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hu-HU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hu-H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hu-HU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hu-HU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hu-HU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hu-HU" sz="2000" dirty="0"/>
              </a:p>
            </p:txBody>
          </p:sp>
        </mc:Choice>
        <mc:Fallback>
          <p:sp>
            <p:nvSpPr>
              <p:cNvPr id="5" name="Szövegdoboz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856" y="4675031"/>
                <a:ext cx="4334713" cy="581954"/>
              </a:xfrm>
              <a:prstGeom prst="rect">
                <a:avLst/>
              </a:prstGeom>
              <a:blipFill>
                <a:blip r:embed="rId4" cstate="print"/>
                <a:stretch>
                  <a:fillRect l="-140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Szövegdoboz 5"/>
              <p:cNvSpPr txBox="1"/>
              <p:nvPr/>
            </p:nvSpPr>
            <p:spPr>
              <a:xfrm>
                <a:off x="1184856" y="5566518"/>
                <a:ext cx="4298677" cy="3327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𝐾𝑎𝑡𝑒𝑛𝑜𝑖𝑑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𝑒𝑠𝑒𝑡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é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hu-HU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hu-HU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hu-H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hu-H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hu-H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hu-HU" sz="2000" dirty="0"/>
              </a:p>
            </p:txBody>
          </p:sp>
        </mc:Choice>
        <mc:Fallback>
          <p:sp>
            <p:nvSpPr>
              <p:cNvPr id="6" name="Szövegdoboz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856" y="5566518"/>
                <a:ext cx="4298677" cy="332720"/>
              </a:xfrm>
              <a:prstGeom prst="rect">
                <a:avLst/>
              </a:prstGeom>
              <a:blipFill>
                <a:blip r:embed="rId5" cstate="print"/>
                <a:stretch>
                  <a:fillRect l="-850" r="-708" b="-2000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Kép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80269" y="717423"/>
            <a:ext cx="2085975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030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061496" y="528035"/>
            <a:ext cx="3631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dirty="0" smtClean="0"/>
              <a:t>Minimális utak keresése</a:t>
            </a:r>
            <a:endParaRPr lang="hu-HU" sz="24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643944" y="1854558"/>
            <a:ext cx="109696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/>
              <a:t>4</a:t>
            </a:r>
            <a:r>
              <a:rPr lang="hu-HU" sz="2000" dirty="0" smtClean="0"/>
              <a:t>. feladat: Adjuk meg egy négyzet csúcsait összekötő minimális hosszúságú út hosszát!</a:t>
            </a:r>
          </a:p>
          <a:p>
            <a:r>
              <a:rPr lang="hu-HU" sz="2000" dirty="0"/>
              <a:t>	</a:t>
            </a:r>
            <a:r>
              <a:rPr lang="hu-HU" sz="2000" dirty="0" smtClean="0"/>
              <a:t>	(Mindegyik csúcsból mindegyik csúcsba el lehessen jutni!)</a:t>
            </a:r>
            <a:endParaRPr lang="hu-HU" sz="20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8579" y="3015007"/>
            <a:ext cx="2896004" cy="273405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0004" y="2962612"/>
            <a:ext cx="2934109" cy="283884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99534" y="3015007"/>
            <a:ext cx="2896004" cy="277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418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23860" y="1140317"/>
            <a:ext cx="1960627" cy="72712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0007" y="2468708"/>
            <a:ext cx="7469276" cy="3705436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3322750" y="1303822"/>
            <a:ext cx="1758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Ötletbörze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xmlns="" val="59250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5655002" y="2069846"/>
            <a:ext cx="31967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Valóban ez a minimális?</a:t>
            </a:r>
            <a:endParaRPr lang="hu-HU" sz="20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5655002" y="2768958"/>
            <a:ext cx="38266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Teljesül-e a 120 fokos feltétel?</a:t>
            </a:r>
            <a:endParaRPr lang="hu-HU" sz="2000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8494" y="1399743"/>
            <a:ext cx="3903506" cy="384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570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Szövegdoboz 1"/>
              <p:cNvSpPr txBox="1"/>
              <p:nvPr/>
            </p:nvSpPr>
            <p:spPr>
              <a:xfrm>
                <a:off x="5924282" y="1803042"/>
                <a:ext cx="4351384" cy="34277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000" i="1">
                          <a:latin typeface="Cambria Math" panose="02040503050406030204" pitchFamily="18" charset="0"/>
                        </a:rPr>
                        <m:t>𝑙</m:t>
                      </m:r>
                      <m:d>
                        <m:dPr>
                          <m:ctrlPr>
                            <a:rPr lang="hu-H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hu-HU" sz="2000" i="1">
                          <a:latin typeface="Cambria Math" panose="02040503050406030204" pitchFamily="18" charset="0"/>
                        </a:rPr>
                        <m:t>=4∙</m:t>
                      </m:r>
                      <m:rad>
                        <m:radPr>
                          <m:degHide m:val="on"/>
                          <m:ctrlPr>
                            <a:rPr lang="hu-HU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hu-H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hu-HU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hu-H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hu-HU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hu-HU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hu-HU" sz="2000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hu-HU" sz="20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hu-HU" sz="2000" dirty="0"/>
              </a:p>
              <a:p>
                <a:r>
                  <a:rPr lang="hu-HU" sz="2000" dirty="0"/>
                  <a:t>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hu-H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hu-HU" sz="2000" i="1">
                          <a:latin typeface="Cambria Math" panose="02040503050406030204" pitchFamily="18" charset="0"/>
                        </a:rPr>
                        <m:t>=4∙</m:t>
                      </m:r>
                      <m:f>
                        <m:fPr>
                          <m:ctrlPr>
                            <a:rPr lang="hu-H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2∙</m:t>
                          </m:r>
                          <m:d>
                            <m:dPr>
                              <m:ctrlPr>
                                <a:rPr lang="hu-H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hu-HU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hu-HU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hu-H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2∙</m:t>
                          </m:r>
                          <m:rad>
                            <m:radPr>
                              <m:degHide m:val="on"/>
                              <m:ctrlPr>
                                <a:rPr lang="hu-HU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hu-H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hu-HU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hu-H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hu-H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hu-HU" sz="20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hu-HU" sz="20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hu-HU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hu-HU" sz="2000" i="1">
                          <a:latin typeface="Cambria Math" panose="02040503050406030204" pitchFamily="18" charset="0"/>
                        </a:rPr>
                        <m:t>+2=0</m:t>
                      </m:r>
                    </m:oMath>
                  </m:oMathPara>
                </a14:m>
                <a:endParaRPr lang="hu-HU" sz="2000" dirty="0"/>
              </a:p>
              <a:p>
                <a:r>
                  <a:rPr lang="hu-HU" sz="2000" dirty="0"/>
                  <a:t>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hu-H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hu-HU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hu-HU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hu-HU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hu-H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hu-HU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hu-H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hu-H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hu-HU" sz="20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hu-HU" sz="20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hu-HU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hu-HU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hu-HU" sz="2000" dirty="0"/>
              </a:p>
              <a:p>
                <a:r>
                  <a:rPr lang="hu-HU" sz="2000" dirty="0"/>
                  <a:t>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hu-HU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u-HU" sz="20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=0,5 , </m:t>
                          </m:r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𝑎𝑧𝑎𝑧</m:t>
                          </m:r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hu-H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000" i="1"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e>
                            <m:sup>
                              <m:r>
                                <a:rPr lang="hu-HU" sz="20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p>
                        </m:e>
                      </m:func>
                      <m:r>
                        <a:rPr lang="hu-HU" sz="200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hu-HU" sz="2000" dirty="0"/>
              </a:p>
              <a:p>
                <a:endParaRPr lang="hu-HU" dirty="0"/>
              </a:p>
            </p:txBody>
          </p:sp>
        </mc:Choice>
        <mc:Fallback>
          <p:sp>
            <p:nvSpPr>
              <p:cNvPr id="2" name="Szövegdoboz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4282" y="1803042"/>
                <a:ext cx="4351384" cy="3427798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9353" y="1652504"/>
            <a:ext cx="3439005" cy="311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098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159099" y="2485623"/>
            <a:ext cx="35621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Minimális út hatszög esetén</a:t>
            </a:r>
            <a:endParaRPr lang="hu-HU" sz="20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5043" y="643944"/>
            <a:ext cx="4160144" cy="554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125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14411" y="1448874"/>
            <a:ext cx="6817216" cy="5112912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591522" y="553791"/>
            <a:ext cx="85779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dirty="0" smtClean="0"/>
              <a:t>Budapest, Győr, Pécs, Szeged, Debrecen nagyvárosokat összekötő </a:t>
            </a:r>
          </a:p>
          <a:p>
            <a:pPr algn="ctr"/>
            <a:r>
              <a:rPr lang="hu-HU" sz="2000" dirty="0" smtClean="0"/>
              <a:t>minimális hosszúságú úthálózat: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xmlns="" val="375973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900982" y="1030309"/>
            <a:ext cx="3172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dirty="0" smtClean="0"/>
              <a:t>Szappanhártya „törése”</a:t>
            </a:r>
            <a:endParaRPr lang="hu-HU" sz="20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245" y="3021830"/>
            <a:ext cx="6463056" cy="182903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37021" y="2489082"/>
            <a:ext cx="4067638" cy="289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678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0918" y="1523514"/>
            <a:ext cx="4161352" cy="378902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Szövegdoboz 2"/>
              <p:cNvSpPr txBox="1"/>
              <p:nvPr/>
            </p:nvSpPr>
            <p:spPr>
              <a:xfrm>
                <a:off x="5975797" y="2060620"/>
                <a:ext cx="5305235" cy="24043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000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hu-H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hu-HU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u-HU" sz="2000" i="1">
                          <a:latin typeface="Cambria Math" panose="02040503050406030204" pitchFamily="18" charset="0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hu-HU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hu-H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hu-HU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hu-H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hu-HU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hu-HU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hu-HU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2000" i="1">
                          <a:latin typeface="Cambria Math" panose="02040503050406030204" pitchFamily="18" charset="0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hu-HU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hu-H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hu-HU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hu-H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hu-HU" sz="200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hu-HU" sz="2000" dirty="0"/>
              </a:p>
              <a:p>
                <a:r>
                  <a:rPr lang="hu-HU" sz="2000" dirty="0"/>
                  <a:t>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hu-H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hu-HU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−2∙</m:t>
                          </m:r>
                          <m:d>
                            <m:dPr>
                              <m:ctrlPr>
                                <a:rPr lang="hu-H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2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hu-HU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hu-HU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hu-HU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hu-HU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2∙</m:t>
                          </m:r>
                          <m:rad>
                            <m:radPr>
                              <m:degHide m:val="on"/>
                              <m:ctrlPr>
                                <a:rPr lang="hu-HU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hu-H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hu-HU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hu-H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hu-H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hu-HU" sz="20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  <m:r>
                                        <a:rPr lang="hu-HU" sz="20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hu-HU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hu-HU" sz="20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hu-H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hu-HU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hu-HU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2∙</m:t>
                          </m:r>
                          <m:rad>
                            <m:radPr>
                              <m:degHide m:val="on"/>
                              <m:ctrlPr>
                                <a:rPr lang="hu-HU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hu-H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hu-HU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hu-H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hu-HU" sz="20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hu-HU" sz="2000" dirty="0"/>
              </a:p>
              <a:p>
                <a:r>
                  <a:rPr lang="hu-HU" sz="2000" dirty="0"/>
                  <a:t>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hu-HU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hu-HU" sz="200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hu-HU" sz="20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func>
                      <m:r>
                        <a:rPr lang="hu-HU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u-HU" sz="2000" i="1">
                          <a:latin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hu-HU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u-HU" sz="20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hu-HU" sz="2000" dirty="0"/>
              </a:p>
              <a:p>
                <a:endParaRPr lang="hu-HU" dirty="0"/>
              </a:p>
            </p:txBody>
          </p:sp>
        </mc:Choice>
        <mc:Fallback>
          <p:sp>
            <p:nvSpPr>
              <p:cNvPr id="3" name="Szövegdoboz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797" y="2060620"/>
                <a:ext cx="5305235" cy="2404313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Szövegdoboz 3"/>
              <p:cNvSpPr txBox="1"/>
              <p:nvPr/>
            </p:nvSpPr>
            <p:spPr>
              <a:xfrm>
                <a:off x="7291638" y="4756838"/>
                <a:ext cx="1465529" cy="1224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hu-HU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hu-HU" sz="20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hu-HU" sz="2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hu-HU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hu-HU" sz="20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hu-HU" sz="20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func>
                        </m:den>
                      </m:f>
                      <m:r>
                        <a:rPr lang="hu-HU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hu-HU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hu-H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hu-HU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hu-H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>
                        <a:rPr lang="hu-HU" sz="20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hu-HU" sz="2000" dirty="0"/>
              </a:p>
            </p:txBody>
          </p:sp>
        </mc:Choice>
        <mc:Fallback>
          <p:sp>
            <p:nvSpPr>
              <p:cNvPr id="4" name="Szövegdoboz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1638" y="4756838"/>
                <a:ext cx="1465529" cy="1224438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zövegdoboz 4"/>
          <p:cNvSpPr txBox="1"/>
          <p:nvPr/>
        </p:nvSpPr>
        <p:spPr>
          <a:xfrm>
            <a:off x="6777105" y="811370"/>
            <a:ext cx="24945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Az elméleti háttér: 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xmlns="" val="14660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462" y="975369"/>
            <a:ext cx="6498744" cy="505194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églalap 2"/>
              <p:cNvSpPr/>
              <p:nvPr/>
            </p:nvSpPr>
            <p:spPr>
              <a:xfrm>
                <a:off x="7714624" y="2072357"/>
                <a:ext cx="219521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hu-HU" sz="20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u-HU" sz="2000" i="0">
                          <a:latin typeface="Cambria Math" panose="02040503050406030204" pitchFamily="18" charset="0"/>
                        </a:rPr>
                        <m:t>∙∆</m:t>
                      </m:r>
                      <m:sSub>
                        <m:sSubPr>
                          <m:ctrlPr>
                            <a:rPr lang="hu-H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hu-HU" sz="20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u-HU" sz="20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hu-HU" sz="20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2000" i="0">
                          <a:latin typeface="Cambria Math" panose="02040503050406030204" pitchFamily="18" charset="0"/>
                        </a:rPr>
                        <m:t>∙∆</m:t>
                      </m:r>
                      <m:sSub>
                        <m:sSubPr>
                          <m:ctrlPr>
                            <a:rPr lang="hu-H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hu-HU" sz="20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u-HU" sz="2000" dirty="0"/>
              </a:p>
            </p:txBody>
          </p:sp>
        </mc:Choice>
        <mc:Fallback>
          <p:sp>
            <p:nvSpPr>
              <p:cNvPr id="3" name="Téglalap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4624" y="2072357"/>
                <a:ext cx="2195216" cy="400110"/>
              </a:xfrm>
              <a:prstGeom prst="rect">
                <a:avLst/>
              </a:prstGeom>
              <a:blipFill>
                <a:blip r:embed="rId3" cstate="print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églalap 3"/>
              <p:cNvSpPr/>
              <p:nvPr/>
            </p:nvSpPr>
            <p:spPr>
              <a:xfrm>
                <a:off x="7181228" y="2883726"/>
                <a:ext cx="351673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hu-HU" sz="20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u-HU" sz="2000" i="0">
                          <a:latin typeface="Cambria Math" panose="02040503050406030204" pitchFamily="18" charset="0"/>
                        </a:rPr>
                        <m:t>∙∆</m:t>
                      </m:r>
                      <m:r>
                        <a:rPr lang="hu-HU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u-HU" sz="2000" i="0">
                          <a:latin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hu-HU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u-HU" sz="2000" i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hu-HU" sz="20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hu-HU" sz="20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2000" i="0">
                          <a:latin typeface="Cambria Math" panose="02040503050406030204" pitchFamily="18" charset="0"/>
                        </a:rPr>
                        <m:t>∙∆</m:t>
                      </m:r>
                      <m:r>
                        <a:rPr lang="hu-HU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u-HU" sz="2000" i="0">
                          <a:latin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hu-HU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u-HU" sz="2000" i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func>
                    </m:oMath>
                  </m:oMathPara>
                </a14:m>
                <a:endParaRPr lang="hu-HU" sz="2000" dirty="0"/>
              </a:p>
            </p:txBody>
          </p:sp>
        </mc:Choice>
        <mc:Fallback>
          <p:sp>
            <p:nvSpPr>
              <p:cNvPr id="4" name="Téglalap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1228" y="2883726"/>
                <a:ext cx="3516732" cy="400110"/>
              </a:xfrm>
              <a:prstGeom prst="rect">
                <a:avLst/>
              </a:prstGeom>
              <a:blipFill>
                <a:blip r:embed="rId4" cstate="print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églalap 4"/>
              <p:cNvSpPr/>
              <p:nvPr/>
            </p:nvSpPr>
            <p:spPr>
              <a:xfrm>
                <a:off x="8141439" y="3732590"/>
                <a:ext cx="1470339" cy="1224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hu-HU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hu-HU" sz="20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hu-HU" sz="2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hu-HU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hu-HU" sz="2000" i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hu-HU" sz="20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func>
                        </m:den>
                      </m:f>
                      <m:r>
                        <a:rPr lang="hu-HU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hu-HU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sz="20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hu-H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hu-HU" sz="20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hu-HU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sz="20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hu-H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hu-HU" sz="20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>
                        <a:rPr lang="hu-HU" sz="2000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hu-HU" sz="2000" dirty="0"/>
              </a:p>
            </p:txBody>
          </p:sp>
        </mc:Choice>
        <mc:Fallback>
          <p:sp>
            <p:nvSpPr>
              <p:cNvPr id="5" name="Téglalap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1439" y="3732590"/>
                <a:ext cx="1470339" cy="122443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69601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66671" y="1133341"/>
            <a:ext cx="2230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Kísérleti igazolás:</a:t>
            </a:r>
            <a:endParaRPr lang="hu-HU" sz="20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4" name="Táblázat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01168460"/>
                  </p:ext>
                </p:extLst>
              </p:nvPr>
            </p:nvGraphicFramePr>
            <p:xfrm>
              <a:off x="3063310" y="1739513"/>
              <a:ext cx="3587128" cy="1398696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930884">
                      <a:extLst>
                        <a:ext uri="{9D8B030D-6E8A-4147-A177-3AD203B41FA5}">
                          <a16:colId xmlns:a16="http://schemas.microsoft.com/office/drawing/2014/main" val="2730162768"/>
                        </a:ext>
                      </a:extLst>
                    </a:gridCol>
                    <a:gridCol w="664061">
                      <a:extLst>
                        <a:ext uri="{9D8B030D-6E8A-4147-A177-3AD203B41FA5}">
                          <a16:colId xmlns:a16="http://schemas.microsoft.com/office/drawing/2014/main" val="3782266901"/>
                        </a:ext>
                      </a:extLst>
                    </a:gridCol>
                    <a:gridCol w="664061">
                      <a:extLst>
                        <a:ext uri="{9D8B030D-6E8A-4147-A177-3AD203B41FA5}">
                          <a16:colId xmlns:a16="http://schemas.microsoft.com/office/drawing/2014/main" val="724844115"/>
                        </a:ext>
                      </a:extLst>
                    </a:gridCol>
                    <a:gridCol w="664061">
                      <a:extLst>
                        <a:ext uri="{9D8B030D-6E8A-4147-A177-3AD203B41FA5}">
                          <a16:colId xmlns:a16="http://schemas.microsoft.com/office/drawing/2014/main" val="2809758435"/>
                        </a:ext>
                      </a:extLst>
                    </a:gridCol>
                    <a:gridCol w="664061">
                      <a:extLst>
                        <a:ext uri="{9D8B030D-6E8A-4147-A177-3AD203B41FA5}">
                          <a16:colId xmlns:a16="http://schemas.microsoft.com/office/drawing/2014/main" val="2043649847"/>
                        </a:ext>
                      </a:extLst>
                    </a:gridCol>
                  </a:tblGrid>
                  <a:tr h="33497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u-HU" sz="1800" dirty="0">
                              <a:effectLst/>
                            </a:rPr>
                            <a:t>α (fok)</a:t>
                          </a:r>
                          <a:endParaRPr lang="hu-H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u-HU" sz="1800">
                              <a:effectLst/>
                            </a:rPr>
                            <a:t>10</a:t>
                          </a:r>
                          <a:endParaRPr lang="hu-HU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u-HU" sz="1800">
                              <a:effectLst/>
                            </a:rPr>
                            <a:t>13</a:t>
                          </a:r>
                          <a:endParaRPr lang="hu-HU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u-HU" sz="1800">
                              <a:effectLst/>
                            </a:rPr>
                            <a:t>16</a:t>
                          </a:r>
                          <a:endParaRPr lang="hu-HU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u-HU" sz="1800">
                              <a:effectLst/>
                            </a:rPr>
                            <a:t>19</a:t>
                          </a:r>
                          <a:endParaRPr lang="hu-HU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448062970"/>
                      </a:ext>
                    </a:extLst>
                  </a:tr>
                  <a:tr h="33497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u-HU" sz="1800" dirty="0">
                              <a:effectLst/>
                            </a:rPr>
                            <a:t>β (fok)</a:t>
                          </a:r>
                          <a:endParaRPr lang="hu-H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u-HU" sz="1800" dirty="0">
                              <a:effectLst/>
                            </a:rPr>
                            <a:t>23</a:t>
                          </a:r>
                          <a:endParaRPr lang="hu-H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u-HU" sz="1800" dirty="0">
                              <a:effectLst/>
                            </a:rPr>
                            <a:t>31</a:t>
                          </a:r>
                          <a:endParaRPr lang="hu-H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u-HU" sz="1800">
                              <a:effectLst/>
                            </a:rPr>
                            <a:t>39</a:t>
                          </a:r>
                          <a:endParaRPr lang="hu-HU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u-HU" sz="1800">
                              <a:effectLst/>
                            </a:rPr>
                            <a:t>47</a:t>
                          </a:r>
                          <a:endParaRPr lang="hu-HU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052987524"/>
                      </a:ext>
                    </a:extLst>
                  </a:tr>
                  <a:tr h="72873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hu-HU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hu-HU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hu-HU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r>
                                          <a:rPr lang="hu-HU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</m:func>
                                  </m:num>
                                  <m:den>
                                    <m:func>
                                      <m:funcPr>
                                        <m:ctrlPr>
                                          <a:rPr lang="hu-HU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hu-HU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r>
                                          <a:rPr lang="hu-HU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</m:func>
                                  </m:den>
                                </m:f>
                              </m:oMath>
                            </m:oMathPara>
                          </a14:m>
                          <a:endParaRPr lang="hu-HU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u-HU" sz="1800" dirty="0">
                              <a:effectLst/>
                            </a:rPr>
                            <a:t>0,44</a:t>
                          </a:r>
                          <a:endParaRPr lang="hu-H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u-HU" sz="1800" dirty="0">
                              <a:effectLst/>
                            </a:rPr>
                            <a:t>0,44</a:t>
                          </a:r>
                          <a:endParaRPr lang="hu-H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u-HU" sz="1800" dirty="0">
                              <a:effectLst/>
                            </a:rPr>
                            <a:t>0,43</a:t>
                          </a:r>
                          <a:endParaRPr lang="hu-H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u-HU" sz="1800" dirty="0">
                              <a:effectLst/>
                            </a:rPr>
                            <a:t>0,44</a:t>
                          </a:r>
                          <a:endParaRPr lang="hu-H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85026555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áblázat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701168460"/>
                  </p:ext>
                </p:extLst>
              </p:nvPr>
            </p:nvGraphicFramePr>
            <p:xfrm>
              <a:off x="3063310" y="1739513"/>
              <a:ext cx="3587128" cy="1398696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93088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730162768"/>
                        </a:ext>
                      </a:extLst>
                    </a:gridCol>
                    <a:gridCol w="66406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782266901"/>
                        </a:ext>
                      </a:extLst>
                    </a:gridCol>
                    <a:gridCol w="66406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724844115"/>
                        </a:ext>
                      </a:extLst>
                    </a:gridCol>
                    <a:gridCol w="66406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809758435"/>
                        </a:ext>
                      </a:extLst>
                    </a:gridCol>
                    <a:gridCol w="66406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43649847"/>
                        </a:ext>
                      </a:extLst>
                    </a:gridCol>
                  </a:tblGrid>
                  <a:tr h="33497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u-HU" sz="1800" dirty="0">
                              <a:effectLst/>
                            </a:rPr>
                            <a:t>α (fok)</a:t>
                          </a:r>
                          <a:endParaRPr lang="hu-H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u-HU" sz="1800">
                              <a:effectLst/>
                            </a:rPr>
                            <a:t>10</a:t>
                          </a:r>
                          <a:endParaRPr lang="hu-HU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u-HU" sz="1800">
                              <a:effectLst/>
                            </a:rPr>
                            <a:t>13</a:t>
                          </a:r>
                          <a:endParaRPr lang="hu-HU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u-HU" sz="1800">
                              <a:effectLst/>
                            </a:rPr>
                            <a:t>16</a:t>
                          </a:r>
                          <a:endParaRPr lang="hu-HU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u-HU" sz="1800">
                              <a:effectLst/>
                            </a:rPr>
                            <a:t>19</a:t>
                          </a:r>
                          <a:endParaRPr lang="hu-HU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448062970"/>
                      </a:ext>
                    </a:extLst>
                  </a:tr>
                  <a:tr h="33497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u-HU" sz="1800" dirty="0">
                              <a:effectLst/>
                            </a:rPr>
                            <a:t>β (fok)</a:t>
                          </a:r>
                          <a:endParaRPr lang="hu-H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u-HU" sz="1800" dirty="0">
                              <a:effectLst/>
                            </a:rPr>
                            <a:t>23</a:t>
                          </a:r>
                          <a:endParaRPr lang="hu-H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u-HU" sz="1800" dirty="0">
                              <a:effectLst/>
                            </a:rPr>
                            <a:t>31</a:t>
                          </a:r>
                          <a:endParaRPr lang="hu-H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u-HU" sz="1800">
                              <a:effectLst/>
                            </a:rPr>
                            <a:t>39</a:t>
                          </a:r>
                          <a:endParaRPr lang="hu-HU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u-HU" sz="1800">
                              <a:effectLst/>
                            </a:rPr>
                            <a:t>47</a:t>
                          </a:r>
                          <a:endParaRPr lang="hu-HU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4052987524"/>
                      </a:ext>
                    </a:extLst>
                  </a:tr>
                  <a:tr h="728738"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654" t="-100833" r="-286928" b="-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u-HU" sz="1800" dirty="0">
                              <a:effectLst/>
                            </a:rPr>
                            <a:t>0,44</a:t>
                          </a:r>
                          <a:endParaRPr lang="hu-H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u-HU" sz="1800" dirty="0">
                              <a:effectLst/>
                            </a:rPr>
                            <a:t>0,44</a:t>
                          </a:r>
                          <a:endParaRPr lang="hu-H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u-HU" sz="1800" dirty="0">
                              <a:effectLst/>
                            </a:rPr>
                            <a:t>0,43</a:t>
                          </a:r>
                          <a:endParaRPr lang="hu-H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u-HU" sz="1800" dirty="0">
                              <a:effectLst/>
                            </a:rPr>
                            <a:t>0,44</a:t>
                          </a:r>
                          <a:endParaRPr lang="hu-H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85026555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Szövegdoboz 4"/>
              <p:cNvSpPr txBox="1"/>
              <p:nvPr/>
            </p:nvSpPr>
            <p:spPr>
              <a:xfrm>
                <a:off x="566671" y="4082603"/>
                <a:ext cx="6416757" cy="16195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000" dirty="0" smtClean="0"/>
                  <a:t>Plexi lapok távolságai: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hu-HU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u-HU" sz="2000" i="1">
                        <a:latin typeface="Cambria Math" panose="02040503050406030204" pitchFamily="18" charset="0"/>
                      </a:rPr>
                      <m:t>=9,98 </m:t>
                    </m:r>
                    <m:r>
                      <a:rPr lang="hu-HU" sz="2000" i="1">
                        <a:latin typeface="Cambria Math" panose="02040503050406030204" pitchFamily="18" charset="0"/>
                      </a:rPr>
                      <m:t>𝑚𝑚</m:t>
                    </m:r>
                    <m:r>
                      <a:rPr lang="hu-HU" sz="2000" i="1">
                        <a:latin typeface="Cambria Math" panose="02040503050406030204" pitchFamily="18" charset="0"/>
                      </a:rPr>
                      <m:t> é</m:t>
                    </m:r>
                    <m:r>
                      <a:rPr lang="hu-HU" sz="20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hu-HU" sz="20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hu-H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hu-HU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u-HU" sz="2000" i="1">
                        <a:latin typeface="Cambria Math" panose="02040503050406030204" pitchFamily="18" charset="0"/>
                      </a:rPr>
                      <m:t>=4,4 </m:t>
                    </m:r>
                    <m:r>
                      <a:rPr lang="hu-HU" sz="2000" i="1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endParaRPr lang="hu-HU" sz="2000" dirty="0"/>
              </a:p>
              <a:p>
                <a:endParaRPr lang="hu-HU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hu-HU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hu-HU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hu-HU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hu-HU" sz="2000" i="1">
                          <a:latin typeface="Cambria Math" panose="02040503050406030204" pitchFamily="18" charset="0"/>
                        </a:rPr>
                        <m:t>=0,44</m:t>
                      </m:r>
                    </m:oMath>
                  </m:oMathPara>
                </a14:m>
                <a:endParaRPr lang="hu-HU" sz="2000" dirty="0"/>
              </a:p>
              <a:p>
                <a:endParaRPr lang="hu-HU" dirty="0"/>
              </a:p>
            </p:txBody>
          </p:sp>
        </mc:Choice>
        <mc:Fallback>
          <p:sp>
            <p:nvSpPr>
              <p:cNvPr id="5" name="Szövegdoboz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671" y="4082603"/>
                <a:ext cx="6416757" cy="1619546"/>
              </a:xfrm>
              <a:prstGeom prst="rect">
                <a:avLst/>
              </a:prstGeom>
              <a:blipFill>
                <a:blip r:embed="rId3" cstate="print"/>
                <a:stretch>
                  <a:fillRect l="-1045" t="-226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Kép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46299" y="1829806"/>
            <a:ext cx="4282287" cy="356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926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820767" y="722078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Állóhullámok hártyákon</a:t>
            </a:r>
            <a:endParaRPr lang="hu-HU" sz="20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3639" y="1600200"/>
            <a:ext cx="5670997" cy="4253248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4124" y="476518"/>
            <a:ext cx="4481524" cy="597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913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7910" y="463640"/>
            <a:ext cx="4457700" cy="59436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186" y="463640"/>
            <a:ext cx="44577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40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854" y="1807577"/>
            <a:ext cx="3664018" cy="3924639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9979" y="3593206"/>
            <a:ext cx="5811044" cy="2957407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2912" y="397216"/>
            <a:ext cx="4297495" cy="2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871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825026" y="231820"/>
            <a:ext cx="36551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Hártyák színei - Interferencia</a:t>
            </a:r>
            <a:endParaRPr lang="hu-HU" sz="20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920" y="1005417"/>
            <a:ext cx="4052015" cy="5402687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5896" y="1005416"/>
            <a:ext cx="4052015" cy="540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777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55322" y="375273"/>
            <a:ext cx="2408618" cy="3211491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99592" y="403888"/>
            <a:ext cx="2419349" cy="322579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505" y="375274"/>
            <a:ext cx="2408618" cy="3211491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54593" y="403888"/>
            <a:ext cx="2408618" cy="3211491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3386100" y="4185633"/>
            <a:ext cx="4355680" cy="1418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2000" dirty="0" smtClean="0"/>
              <a:t>Miért változik a színe sávonként!?</a:t>
            </a:r>
          </a:p>
          <a:p>
            <a:pPr>
              <a:lnSpc>
                <a:spcPct val="150000"/>
              </a:lnSpc>
            </a:pPr>
            <a:r>
              <a:rPr lang="hu-HU" sz="2000" dirty="0" smtClean="0"/>
              <a:t>Miért mások a sávok szélességei? </a:t>
            </a:r>
          </a:p>
          <a:p>
            <a:pPr>
              <a:lnSpc>
                <a:spcPct val="150000"/>
              </a:lnSpc>
            </a:pPr>
            <a:r>
              <a:rPr lang="hu-HU" sz="2000" dirty="0" smtClean="0"/>
              <a:t>Miért fekete a hártya fenti része?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xmlns="" val="178469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4640" y="1671235"/>
            <a:ext cx="4714875" cy="30003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églalap 2"/>
              <p:cNvSpPr/>
              <p:nvPr/>
            </p:nvSpPr>
            <p:spPr>
              <a:xfrm>
                <a:off x="5774631" y="1061494"/>
                <a:ext cx="6096000" cy="455355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u-HU" sz="2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Az 1, és 2, sugarak optikai útkülönbsége:</a:t>
                </a: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hu-HU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hu-HU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</m:t>
                      </m:r>
                      <m:r>
                        <a:rPr lang="hu-HU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𝑛𝑑</m:t>
                      </m:r>
                      <m:r>
                        <a:rPr lang="hu-HU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hu-HU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u-HU" sz="20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hu-HU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</m:func>
                      <m:r>
                        <a:rPr lang="hu-HU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hu-HU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hu-HU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hu-HU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hu-HU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u-HU" sz="20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Két találkozó hullám esetén akkor van maximális erősítés, ha az optikai útkülönbség:</a:t>
                </a:r>
                <a:endParaRPr lang="hu-HU" sz="20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hu-HU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hu-HU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</m:t>
                      </m:r>
                      <m:r>
                        <a:rPr lang="hu-HU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hu-HU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∙</m:t>
                      </m:r>
                      <m:f>
                        <m:fPr>
                          <m:ctrlPr>
                            <a:rPr lang="hu-HU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hu-HU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hu-HU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, </m:t>
                      </m:r>
                      <m:r>
                        <a:rPr lang="hu-HU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hu-HU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=0,1,2,…  .</m:t>
                      </m:r>
                    </m:oMath>
                  </m:oMathPara>
                </a14:m>
                <a:endParaRPr lang="hu-HU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u-HU" sz="20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Merőleges beesést feltételezve:</a:t>
                </a:r>
                <a:endParaRPr lang="hu-HU" sz="20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hu-HU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hu-HU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∙</m:t>
                      </m:r>
                      <m:f>
                        <m:fPr>
                          <m:ctrlPr>
                            <a:rPr lang="hu-HU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hu-HU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hu-HU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</m:t>
                      </m:r>
                      <m:r>
                        <a:rPr lang="hu-HU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𝑛𝑑</m:t>
                      </m:r>
                      <m:r>
                        <a:rPr lang="hu-HU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hu-HU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hu-HU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hu-HU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.</m:t>
                      </m:r>
                    </m:oMath>
                  </m:oMathPara>
                </a14:m>
                <a:endParaRPr lang="hu-HU" sz="20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u-HU" sz="2000" dirty="0" smtClean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 hártya vastagsága meghatározható a színek megfigyeléséből.</a:t>
                </a:r>
                <a:endParaRPr lang="hu-HU" sz="20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églalap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4631" y="1061494"/>
                <a:ext cx="6096000" cy="4553554"/>
              </a:xfrm>
              <a:prstGeom prst="rect">
                <a:avLst/>
              </a:prstGeom>
              <a:blipFill>
                <a:blip r:embed="rId3" cstate="print"/>
                <a:stretch>
                  <a:fillRect t="-803" r="-1000" b="-80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02039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856" y="1091850"/>
            <a:ext cx="2743200" cy="466725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17434" y="1787175"/>
            <a:ext cx="3781425" cy="327660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16924" y="1787175"/>
            <a:ext cx="2549641" cy="331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669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387144" y="1442434"/>
            <a:ext cx="5242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 smtClean="0"/>
              <a:t>Köszönöm a figyelmet!</a:t>
            </a:r>
            <a:endParaRPr lang="hu-HU" sz="36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4000292" y="3155323"/>
            <a:ext cx="4015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Szabó László Attila, </a:t>
            </a:r>
            <a:r>
              <a:rPr lang="hu-HU" dirty="0" smtClean="0">
                <a:hlinkClick r:id="rId2"/>
              </a:rPr>
              <a:t>szabol@bjg.hu</a:t>
            </a:r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766" y="4591215"/>
            <a:ext cx="6961447" cy="100326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4883" y="4591214"/>
            <a:ext cx="4435765" cy="100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358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850004" y="1009978"/>
            <a:ext cx="1032205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hu-HU" sz="2000" dirty="0" smtClean="0"/>
              <a:t>feladat:  Rakj három 10 fillérest és egy ugyanolyan anyagból készült szegecset</a:t>
            </a:r>
          </a:p>
          <a:p>
            <a:r>
              <a:rPr lang="hu-HU" sz="2000" dirty="0" smtClean="0"/>
              <a:t>víz felszínére! Mi történik?</a:t>
            </a:r>
          </a:p>
          <a:p>
            <a:endParaRPr lang="hu-HU" sz="2000" dirty="0" smtClean="0"/>
          </a:p>
          <a:p>
            <a:r>
              <a:rPr lang="hu-HU" sz="2000" dirty="0"/>
              <a:t>2</a:t>
            </a:r>
            <a:r>
              <a:rPr lang="hu-HU" sz="2000" dirty="0" smtClean="0"/>
              <a:t>. feladat: Mosószeres hajó</a:t>
            </a:r>
            <a:endParaRPr lang="hu-HU" sz="20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7354" y="2464683"/>
            <a:ext cx="2959850" cy="1795006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4520183" y="1938350"/>
            <a:ext cx="277351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Miért indul el a hajó?</a:t>
            </a:r>
          </a:p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850005" y="4672997"/>
            <a:ext cx="4378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/>
              <a:t>3</a:t>
            </a:r>
            <a:r>
              <a:rPr lang="hu-HU" sz="2000" dirty="0" smtClean="0"/>
              <a:t>. Ami befolyik, az … nem folyik ki!</a:t>
            </a:r>
            <a:endParaRPr lang="hu-HU" sz="20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655133" y="4212155"/>
            <a:ext cx="2847199" cy="213540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54240" y="1671698"/>
            <a:ext cx="3124455" cy="2340501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4812538" y="183785"/>
            <a:ext cx="19447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Kicsiknek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xmlns="" val="10605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146219" y="566670"/>
            <a:ext cx="2866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Minimális felületek</a:t>
            </a:r>
            <a:endParaRPr lang="hu-HU" sz="24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437884" y="3837903"/>
            <a:ext cx="1070998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/>
              <a:t>4</a:t>
            </a:r>
            <a:r>
              <a:rPr lang="hu-HU" sz="2000" dirty="0" smtClean="0"/>
              <a:t>. feladat: Mártsd bele a mosogatószeres oldatba a drótkeretet, melynek két</a:t>
            </a:r>
          </a:p>
          <a:p>
            <a:r>
              <a:rPr lang="hu-HU" sz="2000" dirty="0" smtClean="0"/>
              <a:t> pontjára laza cérnaszál van kötve. Lyukaszd ki a cérnaszál egyik oldalán a hártyát!</a:t>
            </a:r>
          </a:p>
          <a:p>
            <a:r>
              <a:rPr lang="hu-HU" sz="2000" dirty="0" smtClean="0"/>
              <a:t> Mi történik?</a:t>
            </a:r>
          </a:p>
          <a:p>
            <a:endParaRPr lang="hu-HU" sz="2000" dirty="0"/>
          </a:p>
          <a:p>
            <a:r>
              <a:rPr lang="hu-HU" sz="2000" dirty="0"/>
              <a:t>5</a:t>
            </a:r>
            <a:r>
              <a:rPr lang="hu-HU" sz="2000" dirty="0" smtClean="0"/>
              <a:t>. Mártsd bele az oldatba kocka alakú drótkeretet, majd óvatosan emeld ki! Hogyan</a:t>
            </a:r>
          </a:p>
          <a:p>
            <a:r>
              <a:rPr lang="hu-HU" sz="2000" dirty="0" smtClean="0"/>
              <a:t> helyezkednek el a hártyák?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7181768" y="-152532"/>
            <a:ext cx="2924308" cy="3899078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2105" y="1214547"/>
            <a:ext cx="1803311" cy="240441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9031" y="1214547"/>
            <a:ext cx="1803312" cy="240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858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7588" y="2212113"/>
            <a:ext cx="3247861" cy="150256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05828" y="1208561"/>
            <a:ext cx="3670619" cy="1754836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647544" y="1695050"/>
            <a:ext cx="39917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/>
              <a:t>7</a:t>
            </a:r>
            <a:r>
              <a:rPr lang="hu-HU" sz="2000" dirty="0" smtClean="0"/>
              <a:t>. feladat: Színkavalkád tejben</a:t>
            </a:r>
            <a:endParaRPr lang="hu-HU" sz="20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647544" y="3746006"/>
            <a:ext cx="980589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/>
              <a:t>8</a:t>
            </a:r>
            <a:r>
              <a:rPr lang="hu-HU" sz="2000" dirty="0" smtClean="0"/>
              <a:t>. feladat: Hogyan lehet nagy buborékot fújni? Hogyan lehet rövid idő alatt a</a:t>
            </a:r>
          </a:p>
          <a:p>
            <a:r>
              <a:rPr lang="hu-HU" sz="2000" dirty="0"/>
              <a:t>l</a:t>
            </a:r>
            <a:r>
              <a:rPr lang="hu-HU" sz="2000" dirty="0" smtClean="0"/>
              <a:t>ehető legtöbb buborékot fújni?</a:t>
            </a:r>
          </a:p>
          <a:p>
            <a:endParaRPr lang="hu-HU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3860" y="4699567"/>
            <a:ext cx="2642186" cy="1711415"/>
          </a:xfrm>
          <a:prstGeom prst="rect">
            <a:avLst/>
          </a:prstGeom>
        </p:spPr>
      </p:pic>
      <p:sp>
        <p:nvSpPr>
          <p:cNvPr id="10" name="Jobbra nyíl 9"/>
          <p:cNvSpPr/>
          <p:nvPr/>
        </p:nvSpPr>
        <p:spPr>
          <a:xfrm>
            <a:off x="5679882" y="5390350"/>
            <a:ext cx="1595730" cy="32984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01166" y="4364047"/>
            <a:ext cx="3160890" cy="2372150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647544" y="656382"/>
            <a:ext cx="6409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6. feladat: Közelíts megdörzsölt lufit buborékokhoz!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xmlns="" val="77060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411" y="1790164"/>
            <a:ext cx="7996924" cy="2253802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4674" y="4546243"/>
            <a:ext cx="7285891" cy="1557203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837127" y="1081826"/>
            <a:ext cx="2020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Kerettantervek</a:t>
            </a:r>
            <a:endParaRPr lang="hu-HU" sz="20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5013705" y="437882"/>
            <a:ext cx="3074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… és nagyoknak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xmlns="" val="178301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22772" y="813256"/>
            <a:ext cx="4943072" cy="306811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Szövegdoboz 2"/>
              <p:cNvSpPr txBox="1"/>
              <p:nvPr/>
            </p:nvSpPr>
            <p:spPr>
              <a:xfrm>
                <a:off x="392094" y="3598509"/>
                <a:ext cx="9872368" cy="25498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dirty="0"/>
                  <a:t>A 10 filléresre ható nehézségi erő: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hu-HU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=0,00589 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hu-HU" dirty="0"/>
              </a:p>
              <a:p>
                <a:r>
                  <a:rPr lang="hu-HU" dirty="0"/>
                  <a:t>A felületi erő: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hu-HU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í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hu-HU" i="1">
                          <a:latin typeface="Cambria Math" panose="02040503050406030204" pitchFamily="18" charset="0"/>
                        </a:rPr>
                        <m:t>∙2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=0,072 </m:t>
                      </m:r>
                      <m:f>
                        <m:f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hu-HU" i="1">
                          <a:latin typeface="Cambria Math" panose="02040503050406030204" pitchFamily="18" charset="0"/>
                        </a:rPr>
                        <m:t>∙0,0581 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=0,00418 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hu-HU" dirty="0" smtClean="0"/>
              </a:p>
              <a:p>
                <a:pPr algn="ctr"/>
                <a:endParaRPr lang="hu-HU" dirty="0"/>
              </a:p>
              <a:p>
                <a:pPr algn="ctr"/>
                <a:r>
                  <a:rPr lang="hu-HU" b="1" i="1" dirty="0"/>
                  <a:t>Ezek szerint a felületi erőnek a függőleges irányú komponense nem képes egyensúlyt </a:t>
                </a:r>
                <a:r>
                  <a:rPr lang="hu-HU" b="1" i="1" dirty="0" smtClean="0"/>
                  <a:t>tartani a </a:t>
                </a:r>
                <a:r>
                  <a:rPr lang="hu-HU" b="1" i="1" dirty="0"/>
                  <a:t>nehézségi erővel!</a:t>
                </a:r>
              </a:p>
              <a:p>
                <a:endParaRPr lang="hu-HU" dirty="0"/>
              </a:p>
            </p:txBody>
          </p:sp>
        </mc:Choice>
        <mc:Fallback>
          <p:sp>
            <p:nvSpPr>
              <p:cNvPr id="3" name="Szövegdoboz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094" y="3598509"/>
                <a:ext cx="9872368" cy="2549865"/>
              </a:xfrm>
              <a:prstGeom prst="rect">
                <a:avLst/>
              </a:prstGeom>
              <a:blipFill>
                <a:blip r:embed="rId3" cstate="print"/>
                <a:stretch>
                  <a:fillRect l="-494" t="-119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zövegdoboz 4"/>
          <p:cNvSpPr txBox="1"/>
          <p:nvPr/>
        </p:nvSpPr>
        <p:spPr>
          <a:xfrm>
            <a:off x="837127" y="1442434"/>
            <a:ext cx="5537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1. feladat: Miért nem süllyed el a 10 filléres?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xmlns="" val="248362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10117" y="231821"/>
            <a:ext cx="6130343" cy="4597757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47825" y="5331853"/>
            <a:ext cx="114553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smtClean="0"/>
              <a:t>Helyezd </a:t>
            </a:r>
            <a:r>
              <a:rPr lang="hu-HU" dirty="0"/>
              <a:t>a 10 cm átmérőjű réz lemezt a víz </a:t>
            </a:r>
            <a:r>
              <a:rPr lang="hu-HU" dirty="0" smtClean="0"/>
              <a:t>felszínére, majd óvatosan helyezz rá 3 </a:t>
            </a:r>
            <a:r>
              <a:rPr lang="hu-HU" dirty="0"/>
              <a:t>db </a:t>
            </a:r>
            <a:r>
              <a:rPr lang="hu-HU" dirty="0" smtClean="0"/>
              <a:t>anyacsavart!</a:t>
            </a:r>
          </a:p>
          <a:p>
            <a:pPr algn="ctr"/>
            <a:r>
              <a:rPr lang="hu-HU" dirty="0" smtClean="0"/>
              <a:t>Miért nem süllyed el a lemez?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16473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denzcsík">
  <a:themeElements>
    <a:clrScheme name="Kondenzcsík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Kondenzcsík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denzcsík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2B2A868B-6BC2-4B3E-98B9-1258F41035DE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TM04033937[[fn=Kondenzcsík]]</Template>
  <TotalTime>824</TotalTime>
  <Words>434</Words>
  <Application>Microsoft Office PowerPoint</Application>
  <PresentationFormat>Egyéni</PresentationFormat>
  <Paragraphs>89</Paragraphs>
  <Slides>34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34</vt:i4>
      </vt:variant>
    </vt:vector>
  </HeadingPairs>
  <TitlesOfParts>
    <vt:vector size="35" baseType="lpstr">
      <vt:lpstr>Kondenzcsík</vt:lpstr>
      <vt:lpstr>Ne habozz! Kísérletezz!  Folyadékok felszíni tulajdonságainak vizsgálata kicsiknek és nagyoknak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23. dia</vt:lpstr>
      <vt:lpstr>24. dia</vt:lpstr>
      <vt:lpstr>25. dia</vt:lpstr>
      <vt:lpstr>26. dia</vt:lpstr>
      <vt:lpstr>27. dia</vt:lpstr>
      <vt:lpstr>28. dia</vt:lpstr>
      <vt:lpstr>29. dia</vt:lpstr>
      <vt:lpstr>30. dia</vt:lpstr>
      <vt:lpstr>31. dia</vt:lpstr>
      <vt:lpstr>32. dia</vt:lpstr>
      <vt:lpstr>33. dia</vt:lpstr>
      <vt:lpstr>34.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 habozz! Kísérletezz! Folyadékok felszíni tulajdonságai</dc:title>
  <dc:creator>Szabó László</dc:creator>
  <cp:lastModifiedBy>Windows-felhasználó</cp:lastModifiedBy>
  <cp:revision>68</cp:revision>
  <dcterms:created xsi:type="dcterms:W3CDTF">2017-03-02T07:19:13Z</dcterms:created>
  <dcterms:modified xsi:type="dcterms:W3CDTF">2017-03-26T15:31:22Z</dcterms:modified>
</cp:coreProperties>
</file>